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ADA5EB-9994-4EFE-8129-556CB392C1F5}" type="datetimeFigureOut">
              <a:rPr lang="ar-IQ" smtClean="0"/>
              <a:t>02/05/1440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04A0071-C30C-4104-9A22-936E34ABF9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DBC24-B4AC-4A07-AE6F-6FCE10E0D529}" type="slidenum">
              <a:rPr lang="en-US"/>
              <a:pPr/>
              <a:t>3</a:t>
            </a:fld>
            <a:endParaRPr 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4BAD9-4944-4A86-8E4E-7B0F655CAED9}" type="slidenum">
              <a:rPr lang="en-US"/>
              <a:pPr/>
              <a:t>6</a:t>
            </a:fld>
            <a:endParaRPr 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Genital ducts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2844" y="571480"/>
            <a:ext cx="8858312" cy="628652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Associated with each testes are:                                                                                           </a:t>
            </a:r>
          </a:p>
          <a:p>
            <a:pPr algn="just"/>
            <a:r>
              <a:rPr lang="en-US" sz="2400" dirty="0" smtClean="0"/>
              <a:t>1-Epididymis or ductus epididymis                                                   </a:t>
            </a:r>
          </a:p>
          <a:p>
            <a:pPr algn="just"/>
            <a:r>
              <a:rPr lang="en-US" sz="2400" dirty="0" smtClean="0"/>
              <a:t>_long  5-7 m highly convoluted tubule.                                             </a:t>
            </a:r>
          </a:p>
          <a:p>
            <a:pPr algn="just"/>
            <a:r>
              <a:rPr lang="en-US" sz="2400" dirty="0" smtClean="0"/>
              <a:t>_it is subdivided in to three regions, head, body and tail, the distal portion of the tail which stores spermatozoa for a short time                                                                                                       </a:t>
            </a:r>
          </a:p>
          <a:p>
            <a:pPr algn="just"/>
            <a:r>
              <a:rPr lang="en-US" sz="2400" dirty="0" smtClean="0"/>
              <a:t>_Regularly lined by tall, absorptive, columnar cells with non-motile sterocilia, and smaller basal cells, together forming a pseudo stratified epithelium, the tall cell (principle) has function is as phagocytes remnants of cytoplasm that were not remove by sertoli cells, principle cells also manufacture glycerophosphocholine, a glycoprotein that inhibits spermatozoa capacitating, thus preventing the spermatozoa from fertilizing a secondary oocyte until the sperm enters the female genital tract. </a:t>
            </a:r>
          </a:p>
          <a:p>
            <a:pPr algn="just"/>
            <a:r>
              <a:rPr lang="en-US" sz="2400" dirty="0" smtClean="0"/>
              <a:t>_Out side the basal lamina is a little smooth muscle and, between the coils, is a stroma of dense c t with capillaries.             </a:t>
            </a:r>
          </a:p>
          <a:p>
            <a:pPr algn="l"/>
            <a:r>
              <a:rPr lang="en-US" sz="2400" dirty="0" smtClean="0"/>
              <a:t>                          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7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/>
            <a:r>
              <a:rPr lang="en-US">
                <a:sym typeface="Symbol" pitchFamily="18" charset="2"/>
              </a:rPr>
              <a:t></a:t>
            </a:r>
            <a:r>
              <a:rPr lang="en-US"/>
              <a:t> EPIDIDYMIS</a:t>
            </a:r>
          </a:p>
        </p:txBody>
      </p:sp>
      <p:pic>
        <p:nvPicPr>
          <p:cNvPr id="1409028" name="Picture 4" descr="7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57158" y="762000"/>
            <a:ext cx="8634442" cy="5791200"/>
          </a:xfrm>
          <a:prstGeom prst="rect">
            <a:avLst/>
          </a:prstGeom>
          <a:noFill/>
        </p:spPr>
      </p:pic>
      <p:pic>
        <p:nvPicPr>
          <p:cNvPr id="1409029" name="Picture 5" descr="Untitl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533400"/>
            <a:ext cx="2562225" cy="525463"/>
          </a:xfrm>
          <a:prstGeom prst="rect">
            <a:avLst/>
          </a:prstGeom>
          <a:noFill/>
        </p:spPr>
      </p:pic>
      <p:sp>
        <p:nvSpPr>
          <p:cNvPr id="1409030" name="Rectangle 6"/>
          <p:cNvSpPr>
            <a:spLocks noChangeArrowheads="1"/>
          </p:cNvSpPr>
          <p:nvPr/>
        </p:nvSpPr>
        <p:spPr bwMode="auto">
          <a:xfrm>
            <a:off x="609600" y="1524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ym typeface="Symbol" pitchFamily="18" charset="2"/>
              </a:rPr>
              <a:t>MALE REPRODUCTIVE SYSTEM </a:t>
            </a:r>
            <a:endParaRPr lang="en-US" sz="3200"/>
          </a:p>
        </p:txBody>
      </p:sp>
      <p:sp>
        <p:nvSpPr>
          <p:cNvPr id="1409031" name="Rectangle 7"/>
          <p:cNvSpPr>
            <a:spLocks noChangeArrowheads="1"/>
          </p:cNvSpPr>
          <p:nvPr/>
        </p:nvSpPr>
        <p:spPr bwMode="auto">
          <a:xfrm>
            <a:off x="214282" y="762000"/>
            <a:ext cx="8777318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2-Ductus deferens (Vas deferens)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6072230"/>
          </a:xfrm>
        </p:spPr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en-US" sz="2800" dirty="0" smtClean="0"/>
              <a:t>_Lined by an epithelium similar to that of the epididymis with sterocilia, a lamina propria in the   ampulla, this mucosa has many folds.</a:t>
            </a:r>
          </a:p>
          <a:p>
            <a:pPr algn="just" rtl="0">
              <a:buNone/>
            </a:pPr>
            <a:r>
              <a:rPr lang="en-US" sz="2800" dirty="0" smtClean="0"/>
              <a:t>_Very thick walled muscular tube with small, irregular lumen that conveys spermatozoa from the tail of the epididymis to the ejaculatory duct.</a:t>
            </a:r>
          </a:p>
          <a:p>
            <a:pPr algn="just" rtl="0">
              <a:buNone/>
            </a:pPr>
            <a:r>
              <a:rPr lang="en-US" sz="2800" dirty="0" smtClean="0"/>
              <a:t>_A basal lamina separates the epithelium from the        underlying ct.</a:t>
            </a:r>
          </a:p>
          <a:p>
            <a:pPr algn="just" rtl="0">
              <a:buNone/>
            </a:pPr>
            <a:r>
              <a:rPr lang="en-US" sz="2800" dirty="0" smtClean="0"/>
              <a:t>_Very thick wall three layers of smooth muscle, inner             longitudinal, outer longitudinal and middle circular.</a:t>
            </a:r>
          </a:p>
          <a:p>
            <a:pPr algn="just">
              <a:buNone/>
            </a:pPr>
            <a:r>
              <a:rPr lang="en-US" sz="2800" dirty="0" smtClean="0"/>
              <a:t>_Adventitia of ct binds it to nerves, blood and lymphatic vessels to comprise the spermatic cord.                                </a:t>
            </a:r>
          </a:p>
          <a:p>
            <a:pPr algn="just" rtl="0">
              <a:buNone/>
            </a:pPr>
            <a:r>
              <a:rPr lang="en-US" sz="2800" dirty="0" smtClean="0"/>
              <a:t>_Function-rapid transport of sperm during ejaculation under sympathetic control. 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24" name="Picture 4" descr="9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85720" y="762000"/>
            <a:ext cx="8629680" cy="5943600"/>
          </a:xfrm>
          <a:prstGeom prst="rect">
            <a:avLst/>
          </a:prstGeom>
          <a:noFill/>
        </p:spPr>
      </p:pic>
      <p:pic>
        <p:nvPicPr>
          <p:cNvPr id="1413125" name="Picture 5" descr="Untitl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533400"/>
            <a:ext cx="2562225" cy="525463"/>
          </a:xfrm>
          <a:prstGeom prst="rect">
            <a:avLst/>
          </a:prstGeom>
          <a:noFill/>
        </p:spPr>
      </p:pic>
      <p:sp>
        <p:nvSpPr>
          <p:cNvPr id="1413126" name="Rectangle 6"/>
          <p:cNvSpPr>
            <a:spLocks noChangeArrowheads="1"/>
          </p:cNvSpPr>
          <p:nvPr/>
        </p:nvSpPr>
        <p:spPr bwMode="auto">
          <a:xfrm>
            <a:off x="609600" y="1524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ym typeface="Symbol" pitchFamily="18" charset="2"/>
              </a:rPr>
              <a:t>MALE REPRODUCTIVE SYSTEM </a:t>
            </a:r>
            <a:endParaRPr lang="en-US" sz="3200" dirty="0"/>
          </a:p>
        </p:txBody>
      </p:sp>
      <p:sp>
        <p:nvSpPr>
          <p:cNvPr id="1413127" name="Text Box 7"/>
          <p:cNvSpPr txBox="1">
            <a:spLocks noChangeArrowheads="1"/>
          </p:cNvSpPr>
          <p:nvPr/>
        </p:nvSpPr>
        <p:spPr bwMode="auto">
          <a:xfrm>
            <a:off x="152400" y="1371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/>
            <a:r>
              <a:rPr lang="en-US">
                <a:sym typeface="Symbol" pitchFamily="18" charset="2"/>
              </a:rPr>
              <a:t></a:t>
            </a:r>
            <a:r>
              <a:rPr lang="en-US"/>
              <a:t> VAS DEFERENS</a:t>
            </a:r>
          </a:p>
        </p:txBody>
      </p:sp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285720" y="214290"/>
            <a:ext cx="8715436" cy="642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3-Ejaculatory 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85800"/>
            <a:ext cx="8715436" cy="60293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_Each occurs after a dilation of the ductus deferens.</a:t>
            </a:r>
          </a:p>
          <a:p>
            <a:pPr algn="just">
              <a:buNone/>
            </a:pPr>
            <a:r>
              <a:rPr lang="en-US" dirty="0" smtClean="0"/>
              <a:t>_Lined by pseudo stratified or simple columnar epithelium on ct, without smooth muscle.</a:t>
            </a:r>
          </a:p>
          <a:p>
            <a:pPr>
              <a:buNone/>
            </a:pPr>
            <a:r>
              <a:rPr lang="en-US" dirty="0" smtClean="0"/>
              <a:t>_Ducts converge to open in to the prostatic urethra.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4-Rete testes:</a:t>
            </a:r>
          </a:p>
          <a:p>
            <a:pPr algn="just">
              <a:buNone/>
            </a:pPr>
            <a:r>
              <a:rPr lang="en-US" dirty="0" smtClean="0"/>
              <a:t>Highly anatomosing network of tubules lie within the mediastinum testes lined by cuboidal epithelium with microvilli surrounded by ct.</a:t>
            </a:r>
          </a:p>
          <a:p>
            <a:pPr algn="just">
              <a:buNone/>
            </a:pPr>
            <a:r>
              <a:rPr lang="en-US" dirty="0" smtClean="0"/>
              <a:t>5-Efferent ducts or ductuli efferentes:</a:t>
            </a:r>
          </a:p>
          <a:p>
            <a:pPr algn="just">
              <a:buNone/>
            </a:pPr>
            <a:r>
              <a:rPr lang="en-US" dirty="0" smtClean="0"/>
              <a:t>_about 12-15 spiral ducts, join the channel of rete testes to ductus epididymis.</a:t>
            </a:r>
          </a:p>
          <a:p>
            <a:pPr algn="just">
              <a:buNone/>
            </a:pPr>
            <a:r>
              <a:rPr lang="en-US" dirty="0" smtClean="0"/>
              <a:t>_lined by simple columnar epithelium cells ciliated, the wall has circular smooth muscle.</a:t>
            </a:r>
          </a:p>
          <a:p>
            <a:pPr algn="just">
              <a:buNone/>
            </a:pPr>
            <a:r>
              <a:rPr lang="en-US" dirty="0" smtClean="0"/>
              <a:t>_function-</a:t>
            </a:r>
            <a:r>
              <a:rPr lang="en-US" dirty="0" err="1" smtClean="0"/>
              <a:t>reabsorption</a:t>
            </a:r>
            <a:r>
              <a:rPr lang="en-US" dirty="0" smtClean="0"/>
              <a:t> of the fluid used to move sperm out of the testes, maturation of the sperm.</a:t>
            </a:r>
          </a:p>
          <a:p>
            <a:pPr algn="just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26-</a:t>
            </a:r>
            <a:fld id="{A0D5713C-5DB8-4A71-B084-A154DE168972}" type="slidenum">
              <a:rPr lang="en-US"/>
              <a:pPr/>
              <a:t>8</a:t>
            </a:fld>
            <a:endParaRPr lang="en-US"/>
          </a:p>
        </p:txBody>
      </p:sp>
      <p:pic>
        <p:nvPicPr>
          <p:cNvPr id="3789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295400" y="1524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MALE REPRODUCTIVE SYSTEM 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2" name="Picture 7" descr="男性盆腔（矢切）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52400" y="76200"/>
            <a:ext cx="8588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On-screen Show (4:3)</PresentationFormat>
  <Paragraphs>36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Genital ducts</vt:lpstr>
      <vt:lpstr>Slide 2</vt:lpstr>
      <vt:lpstr>Slide 3</vt:lpstr>
      <vt:lpstr>2-Ductus deferens (Vas deferens)</vt:lpstr>
      <vt:lpstr>Slide 5</vt:lpstr>
      <vt:lpstr>Slide 6</vt:lpstr>
      <vt:lpstr>3-Ejaculatory ducts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Genital ducts</dc:title>
  <dc:creator>fteen</dc:creator>
  <cp:lastModifiedBy>Maher Fattouh</cp:lastModifiedBy>
  <cp:revision>1</cp:revision>
  <dcterms:created xsi:type="dcterms:W3CDTF">2006-08-16T00:00:00Z</dcterms:created>
  <dcterms:modified xsi:type="dcterms:W3CDTF">2019-01-08T20:02:00Z</dcterms:modified>
</cp:coreProperties>
</file>